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embeddings/Microsoft_Equation7.bin" ContentType="application/vnd.openxmlformats-officedocument.oleObject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embeddings/Microsoft_Equation3.bin" ContentType="application/vnd.openxmlformats-officedocument.oleObject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Microsoft_Equation8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embeddings/Microsoft_Equation4.bin" ContentType="application/vnd.openxmlformats-officedocument.oleObject"/>
  <Default Extension="png" ContentType="image/png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embeddings/Microsoft_Equation9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embeddings/Microsoft_Equation5.bin" ContentType="application/vnd.openxmlformats-officedocument.oleObject"/>
  <Override PartName="/ppt/slideLayouts/slideLayout3.xml" ContentType="application/vnd.openxmlformats-officedocument.presentationml.slideLayout+xml"/>
  <Override PartName="/ppt/embeddings/Microsoft_Equation1.bin" ContentType="application/vnd.openxmlformats-officedocument.oleObject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embeddings/Microsoft_Equation6.bin" ContentType="application/vnd.openxmlformats-officedocument.oleObject"/>
  <Override PartName="/ppt/slideLayouts/slideLayout4.xml" ContentType="application/vnd.openxmlformats-officedocument.presentationml.slideLayout+xml"/>
  <Override PartName="/ppt/embeddings/Microsoft_Equation2.bin" ContentType="application/vnd.openxmlformats-officedocument.oleObject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76" r:id="rId4"/>
    <p:sldId id="284" r:id="rId5"/>
    <p:sldId id="277" r:id="rId6"/>
    <p:sldId id="269" r:id="rId7"/>
    <p:sldId id="280" r:id="rId8"/>
    <p:sldId id="271" r:id="rId9"/>
    <p:sldId id="273" r:id="rId10"/>
    <p:sldId id="279" r:id="rId11"/>
    <p:sldId id="278" r:id="rId12"/>
    <p:sldId id="264" r:id="rId13"/>
    <p:sldId id="287" r:id="rId14"/>
    <p:sldId id="283" r:id="rId15"/>
    <p:sldId id="282" r:id="rId16"/>
    <p:sldId id="289" r:id="rId17"/>
    <p:sldId id="281" r:id="rId18"/>
    <p:sldId id="260" r:id="rId19"/>
    <p:sldId id="268" r:id="rId20"/>
    <p:sldId id="270" r:id="rId21"/>
    <p:sldId id="263" r:id="rId22"/>
    <p:sldId id="28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4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ict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image" Target="../media/image41.png"/><Relationship Id="rId2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F50E9-2271-8546-A19D-C9B809613582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BEF8D-626F-C543-AC2F-0F0466DC26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0" charset="0"/>
              <a:ea typeface="ＭＳ Ｐゴシック" pitchFamily="-100" charset="-128"/>
              <a:cs typeface="ＭＳ Ｐゴシック" pitchFamily="-100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B00F4E-76A2-9748-BCF5-F9F0A282866D}" type="slidenum">
              <a:rPr lang="en-US" smtClean="0">
                <a:latin typeface="Arial" pitchFamily="-100" charset="0"/>
                <a:ea typeface="ＭＳ Ｐゴシック" pitchFamily="-100" charset="-128"/>
                <a:cs typeface="ＭＳ Ｐゴシック" pitchFamily="-100" charset="-128"/>
              </a:rPr>
              <a:pPr/>
              <a:t>5</a:t>
            </a:fld>
            <a:endParaRPr lang="en-US" smtClean="0">
              <a:latin typeface="Arial" pitchFamily="-100" charset="0"/>
              <a:ea typeface="ＭＳ Ｐゴシック" pitchFamily="-100" charset="-128"/>
              <a:cs typeface="ＭＳ Ｐゴシック" pitchFamily="-10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4A04B-CCAE-434F-9A9F-25CC2DF12A44}" type="datetimeFigureOut">
              <a:rPr lang="en-US" smtClean="0"/>
              <a:pPr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F6B2-A0AC-F64F-A791-808E66A01D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oleObject" Target="../embeddings/Microsoft_Equation3.bin"/><Relationship Id="rId5" Type="http://schemas.openxmlformats.org/officeDocument/2006/relationships/oleObject" Target="../embeddings/Microsoft_Equation4.bin"/><Relationship Id="rId6" Type="http://schemas.openxmlformats.org/officeDocument/2006/relationships/oleObject" Target="../embeddings/Microsoft_Equation5.bin"/><Relationship Id="rId7" Type="http://schemas.openxmlformats.org/officeDocument/2006/relationships/oleObject" Target="../embeddings/Microsoft_Equation6.bin"/><Relationship Id="rId8" Type="http://schemas.openxmlformats.org/officeDocument/2006/relationships/oleObject" Target="../embeddings/Microsoft_Equation7.bin"/><Relationship Id="rId9" Type="http://schemas.openxmlformats.org/officeDocument/2006/relationships/oleObject" Target="../embeddings/Microsoft_Equation8.bin"/><Relationship Id="rId10" Type="http://schemas.openxmlformats.org/officeDocument/2006/relationships/oleObject" Target="../embeddings/Microsoft_Equation9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5931"/>
            <a:ext cx="7772400" cy="1470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ln>
                  <a:solidFill>
                    <a:schemeClr val="tx1"/>
                  </a:solidFill>
                </a:ln>
                <a:latin typeface="Optima"/>
                <a:cs typeface="Optima"/>
              </a:rPr>
              <a:t>Maximum information entropy methods in landscape ecology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6" y="3641187"/>
            <a:ext cx="6400800" cy="1752600"/>
          </a:xfrm>
        </p:spPr>
        <p:txBody>
          <a:bodyPr>
            <a:normAutofit fontScale="47500" lnSpcReduction="20000"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Optima"/>
                <a:cs typeface="Optima"/>
              </a:rPr>
              <a:t>Erica A. Newman </a:t>
            </a:r>
            <a:r>
              <a:rPr lang="en-US" sz="4000" baseline="30000" dirty="0">
                <a:solidFill>
                  <a:srgbClr val="000000"/>
                </a:solidFill>
                <a:latin typeface="Optima"/>
                <a:cs typeface="Optima"/>
              </a:rPr>
              <a:t>1,2</a:t>
            </a:r>
            <a:r>
              <a:rPr lang="en-US" sz="40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</a:p>
          <a:p>
            <a:pPr lvl="0">
              <a:defRPr/>
            </a:pPr>
            <a:r>
              <a:rPr lang="en-US" baseline="30000" dirty="0">
                <a:solidFill>
                  <a:schemeClr val="tx1"/>
                </a:solidFill>
                <a:latin typeface="Optima"/>
                <a:cs typeface="Optima"/>
              </a:rPr>
              <a:t>1</a:t>
            </a:r>
            <a:r>
              <a:rPr lang="en-US" dirty="0">
                <a:solidFill>
                  <a:schemeClr val="tx1"/>
                </a:solidFill>
                <a:latin typeface="Optima"/>
                <a:cs typeface="Optima"/>
              </a:rPr>
              <a:t> School of Natural Resources and the Environment, University of Arizona </a:t>
            </a:r>
          </a:p>
          <a:p>
            <a:pPr lvl="0">
              <a:defRPr/>
            </a:pPr>
            <a:r>
              <a:rPr lang="en-US" baseline="30000" dirty="0">
                <a:solidFill>
                  <a:schemeClr val="tx1"/>
                </a:solidFill>
                <a:latin typeface="Optima"/>
                <a:cs typeface="Optima"/>
              </a:rPr>
              <a:t>2 </a:t>
            </a:r>
            <a:r>
              <a:rPr lang="en-US" dirty="0">
                <a:solidFill>
                  <a:schemeClr val="tx1"/>
                </a:solidFill>
                <a:latin typeface="Optima"/>
                <a:cs typeface="Optima"/>
              </a:rPr>
              <a:t>Pacific Wildland Fire Sciences Laboratory, U.S. Forest Service, Seattle WA</a:t>
            </a:r>
            <a:endParaRPr lang="en-US" baseline="30000" dirty="0">
              <a:solidFill>
                <a:schemeClr val="tx1"/>
              </a:solidFill>
              <a:latin typeface="Optima"/>
              <a:cs typeface="Optima"/>
            </a:endParaRPr>
          </a:p>
          <a:p>
            <a:pPr lvl="0">
              <a:defRPr/>
            </a:pPr>
            <a:endParaRPr lang="en-US" dirty="0" smtClean="0">
              <a:solidFill>
                <a:srgbClr val="000000"/>
              </a:solidFill>
              <a:latin typeface="Optima"/>
              <a:cs typeface="Optima"/>
            </a:endParaRPr>
          </a:p>
          <a:p>
            <a:pPr lvl="0">
              <a:defRPr/>
            </a:pPr>
            <a:r>
              <a:rPr lang="en-US" dirty="0" smtClean="0">
                <a:solidFill>
                  <a:srgbClr val="000000"/>
                </a:solidFill>
                <a:latin typeface="Optima"/>
                <a:cs typeface="Optima"/>
              </a:rPr>
              <a:t>Complexity in dynamic and non-hierarchical systems, SFI</a:t>
            </a:r>
          </a:p>
          <a:p>
            <a:pPr lvl="0">
              <a:defRPr/>
            </a:pP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March </a:t>
            </a:r>
            <a:r>
              <a:rPr lang="en-US" dirty="0" smtClean="0">
                <a:solidFill>
                  <a:srgbClr val="000000"/>
                </a:solidFill>
                <a:latin typeface="Optima"/>
                <a:cs typeface="Optima"/>
              </a:rPr>
              <a:t>15, </a:t>
            </a: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2018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93791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tima"/>
                <a:ea typeface="+mj-ea"/>
                <a:cs typeface="Optima"/>
              </a:rPr>
              <a:t>and energy as a uniting factor in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tima"/>
                <a:ea typeface="+mj-ea"/>
                <a:cs typeface="Optima"/>
              </a:rPr>
              <a:t> modeling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tima"/>
                <a:ea typeface="+mj-ea"/>
                <a:cs typeface="Optima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tima"/>
                <a:ea typeface="+mj-ea"/>
                <a:cs typeface="Optima"/>
              </a:rPr>
              <a:t>complex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tima"/>
                <a:ea typeface="+mj-ea"/>
                <a:cs typeface="Optima"/>
              </a:rPr>
              <a:t>landscapes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8900"/>
            <a:ext cx="4226614" cy="63999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6488668"/>
            <a:ext cx="762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(2011)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8214" y="88899"/>
            <a:ext cx="4815786" cy="455004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>The Energy, Resistance and Scale Framework</a:t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r>
              <a:rPr lang="en-US" sz="3600" dirty="0" smtClean="0">
                <a:latin typeface="Optima"/>
                <a:cs typeface="Optima"/>
              </a:rPr>
              <a:t/>
            </a:r>
            <a:br>
              <a:rPr lang="en-US" sz="3600" dirty="0" smtClean="0">
                <a:latin typeface="Optima"/>
                <a:cs typeface="Optima"/>
              </a:rPr>
            </a:br>
            <a:endParaRPr lang="en-US" sz="3600" dirty="0">
              <a:latin typeface="Optima"/>
              <a:cs typeface="Opti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752" y="2205789"/>
            <a:ext cx="40610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Fires-- from ignitions to fire regimes-- can be modeled as energy (resources to consume), resistance to that consumption, and scale of effects. 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11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Optima"/>
                <a:cs typeface="Optima"/>
              </a:rPr>
              <a:t>Resistance   				Scale</a:t>
            </a:r>
            <a:endParaRPr lang="en-US" sz="3600" dirty="0">
              <a:latin typeface="Optima"/>
              <a:cs typeface="Optim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69"/>
            <a:ext cx="4976150" cy="2628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84" y="3848672"/>
            <a:ext cx="3593210" cy="2253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925705"/>
            <a:ext cx="1321790" cy="132343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Dynamic maps from:</a:t>
            </a:r>
          </a:p>
          <a:p>
            <a:r>
              <a:rPr lang="en-US" sz="1600" dirty="0" err="1" smtClean="0">
                <a:latin typeface="Arial"/>
                <a:cs typeface="Arial"/>
              </a:rPr>
              <a:t>hint.fm</a:t>
            </a:r>
            <a:r>
              <a:rPr lang="en-US" sz="1600" dirty="0" smtClean="0">
                <a:latin typeface="Arial"/>
                <a:cs typeface="Arial"/>
              </a:rPr>
              <a:t>/wind</a:t>
            </a:r>
          </a:p>
          <a:p>
            <a:endParaRPr lang="en-US" sz="1600" dirty="0" smtClean="0">
              <a:latin typeface="Arial"/>
              <a:cs typeface="Arial"/>
            </a:endParaRPr>
          </a:p>
          <a:p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04487" y="1541997"/>
            <a:ext cx="383951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tima"/>
                <a:cs typeface="Optima"/>
              </a:rPr>
              <a:t>The State Space Compression Framework may provide a better method for “coarse-graining” (going from microstates to </a:t>
            </a:r>
            <a:r>
              <a:rPr lang="en-US" dirty="0" err="1" smtClean="0">
                <a:latin typeface="Optima"/>
                <a:cs typeface="Optima"/>
              </a:rPr>
              <a:t>macrostates</a:t>
            </a:r>
            <a:r>
              <a:rPr lang="en-US" dirty="0" smtClean="0">
                <a:latin typeface="Optima"/>
                <a:cs typeface="Optima"/>
              </a:rPr>
              <a:t>)</a:t>
            </a:r>
          </a:p>
          <a:p>
            <a:r>
              <a:rPr lang="en-US" dirty="0" smtClean="0">
                <a:latin typeface="Optima"/>
                <a:cs typeface="Optima"/>
              </a:rPr>
              <a:t>than default </a:t>
            </a:r>
            <a:r>
              <a:rPr lang="en-US" dirty="0" err="1" smtClean="0">
                <a:latin typeface="Optima"/>
                <a:cs typeface="Optima"/>
              </a:rPr>
              <a:t>MaxEnt</a:t>
            </a:r>
            <a:r>
              <a:rPr lang="en-US" dirty="0" smtClean="0">
                <a:latin typeface="Optima"/>
                <a:cs typeface="Optima"/>
              </a:rPr>
              <a:t> models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endParaRPr lang="en-US" dirty="0" smtClean="0">
              <a:latin typeface="Optima"/>
              <a:cs typeface="Optima"/>
            </a:endParaRPr>
          </a:p>
          <a:p>
            <a:r>
              <a:rPr lang="en-US" sz="1400" dirty="0" err="1" smtClean="0">
                <a:latin typeface="Arial"/>
                <a:cs typeface="Arial"/>
              </a:rPr>
              <a:t>Wolpert</a:t>
            </a:r>
            <a:r>
              <a:rPr lang="en-US" sz="1400" dirty="0" smtClean="0">
                <a:latin typeface="Arial"/>
                <a:cs typeface="Arial"/>
              </a:rPr>
              <a:t>, D.H., </a:t>
            </a:r>
            <a:r>
              <a:rPr lang="en-US" sz="1400" dirty="0" err="1" smtClean="0">
                <a:latin typeface="Arial"/>
                <a:cs typeface="Arial"/>
              </a:rPr>
              <a:t>Grochow</a:t>
            </a:r>
            <a:r>
              <a:rPr lang="en-US" sz="1400" dirty="0" smtClean="0">
                <a:latin typeface="Arial"/>
                <a:cs typeface="Arial"/>
              </a:rPr>
              <a:t>, J.A., Libby, E. and </a:t>
            </a:r>
            <a:r>
              <a:rPr lang="en-US" sz="1400" dirty="0" err="1" smtClean="0">
                <a:latin typeface="Arial"/>
                <a:cs typeface="Arial"/>
              </a:rPr>
              <a:t>DeDeo</a:t>
            </a:r>
            <a:r>
              <a:rPr lang="en-US" sz="1400" dirty="0" smtClean="0">
                <a:latin typeface="Arial"/>
                <a:cs typeface="Arial"/>
              </a:rPr>
              <a:t>, S. (2014) </a:t>
            </a:r>
          </a:p>
          <a:p>
            <a:r>
              <a:rPr lang="en-US" sz="1400" dirty="0" smtClean="0">
                <a:latin typeface="Arial"/>
                <a:cs typeface="Arial"/>
              </a:rPr>
              <a:t>Optimal high-level descriptions of dynamical systems. </a:t>
            </a:r>
            <a:r>
              <a:rPr lang="en-US" sz="1400" i="1" dirty="0" err="1" smtClean="0">
                <a:latin typeface="Arial"/>
                <a:cs typeface="Arial"/>
              </a:rPr>
              <a:t>arXiv</a:t>
            </a:r>
            <a:r>
              <a:rPr lang="en-US" sz="1400" i="1" dirty="0" smtClean="0">
                <a:latin typeface="Arial"/>
                <a:cs typeface="Arial"/>
              </a:rPr>
              <a:t> preprint arXiv:1409.7403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102332"/>
            <a:ext cx="4518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Optima"/>
                <a:cs typeface="Optima"/>
              </a:rPr>
              <a:t>Resistance might be better modeled by a higher rank tensor field plus some scalar fields</a:t>
            </a:r>
          </a:p>
          <a:p>
            <a:pPr algn="ctr"/>
            <a:endParaRPr lang="en-US" sz="1600" dirty="0" smtClean="0">
              <a:latin typeface="Optima"/>
              <a:cs typeface="Optima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6024" y="5247974"/>
            <a:ext cx="37195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Optima"/>
                <a:cs typeface="Optima"/>
              </a:rPr>
              <a:t>What about Energy?</a:t>
            </a:r>
            <a:endParaRPr lang="en-US" sz="3200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73446" y="0"/>
            <a:ext cx="6128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The Maximum Entropy Theory of Ecology (METE)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1796" y="2323494"/>
            <a:ext cx="21404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tima"/>
                <a:cs typeface="Optima"/>
              </a:rPr>
              <a:t>State Variables</a:t>
            </a:r>
          </a:p>
          <a:p>
            <a:r>
              <a:rPr lang="en-US" sz="1400" dirty="0" smtClean="0">
                <a:latin typeface="Optima"/>
                <a:cs typeface="Optima"/>
              </a:rPr>
              <a:t>A: Area</a:t>
            </a:r>
          </a:p>
          <a:p>
            <a:r>
              <a:rPr lang="en-US" sz="1400" dirty="0" smtClean="0">
                <a:latin typeface="Optima"/>
                <a:cs typeface="Optima"/>
              </a:rPr>
              <a:t>S: number of Species</a:t>
            </a:r>
          </a:p>
          <a:p>
            <a:r>
              <a:rPr lang="en-US" sz="1400" dirty="0" smtClean="0">
                <a:latin typeface="Optima"/>
                <a:cs typeface="Optima"/>
              </a:rPr>
              <a:t>N: Number of individuals</a:t>
            </a:r>
          </a:p>
          <a:p>
            <a:r>
              <a:rPr lang="en-US" sz="1400" dirty="0" smtClean="0">
                <a:latin typeface="Optima"/>
                <a:cs typeface="Optima"/>
              </a:rPr>
              <a:t>E: total Energy </a:t>
            </a:r>
            <a:endParaRPr lang="en-US" sz="1400" dirty="0">
              <a:latin typeface="Optima"/>
              <a:cs typeface="Optim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79024" y="2009776"/>
            <a:ext cx="385175" cy="2746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31643" y="6406977"/>
            <a:ext cx="40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Harte, </a:t>
            </a:r>
            <a:r>
              <a:rPr lang="en-US" sz="1400" dirty="0" err="1" smtClean="0">
                <a:latin typeface="Optima"/>
                <a:cs typeface="Optima"/>
              </a:rPr>
              <a:t>Zillio</a:t>
            </a:r>
            <a:r>
              <a:rPr lang="en-US" sz="1400" dirty="0" smtClean="0">
                <a:latin typeface="Optima"/>
                <a:cs typeface="Optima"/>
              </a:rPr>
              <a:t>, </a:t>
            </a:r>
            <a:r>
              <a:rPr lang="en-US" sz="1400" dirty="0" err="1" smtClean="0">
                <a:latin typeface="Optima"/>
                <a:cs typeface="Optima"/>
              </a:rPr>
              <a:t>Conlisk</a:t>
            </a:r>
            <a:r>
              <a:rPr lang="en-US" sz="1400" dirty="0" smtClean="0">
                <a:latin typeface="Optima"/>
                <a:cs typeface="Optima"/>
              </a:rPr>
              <a:t>, and Smith (2008) </a:t>
            </a:r>
            <a:r>
              <a:rPr lang="en-US" sz="1400" i="1" dirty="0" smtClean="0">
                <a:latin typeface="Optima"/>
                <a:cs typeface="Optima"/>
              </a:rPr>
              <a:t>Ecology</a:t>
            </a:r>
            <a:endParaRPr lang="en-US" sz="1400" i="1" dirty="0">
              <a:latin typeface="Optima"/>
              <a:cs typeface="Optim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6558342" y="3918492"/>
            <a:ext cx="494219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9510" y="2022801"/>
            <a:ext cx="1801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Optima"/>
                <a:cs typeface="Optima"/>
              </a:rPr>
              <a:t>Method of </a:t>
            </a:r>
          </a:p>
          <a:p>
            <a:pPr algn="ctr"/>
            <a:r>
              <a:rPr lang="en-US" sz="1400" dirty="0" smtClean="0">
                <a:latin typeface="Optima"/>
                <a:cs typeface="Optima"/>
              </a:rPr>
              <a:t>Lagrange multipliers</a:t>
            </a:r>
            <a:endParaRPr lang="en-US" sz="1400" dirty="0">
              <a:latin typeface="Optima"/>
              <a:cs typeface="Optim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31643" y="4165602"/>
            <a:ext cx="4279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Optima"/>
                <a:cs typeface="Optima"/>
              </a:rPr>
              <a:t>Solve for </a:t>
            </a:r>
            <a:r>
              <a:rPr lang="en-US" sz="1600" i="1" dirty="0" err="1" smtClean="0">
                <a:latin typeface="Optima"/>
                <a:cs typeface="Optima"/>
              </a:rPr>
              <a:t>p</a:t>
            </a:r>
            <a:r>
              <a:rPr lang="en-US" sz="1600" i="1" baseline="-25000" dirty="0" err="1" smtClean="0">
                <a:latin typeface="Optima"/>
                <a:cs typeface="Optima"/>
              </a:rPr>
              <a:t>n</a:t>
            </a:r>
            <a:r>
              <a:rPr lang="en-US" sz="1600" dirty="0" err="1" smtClean="0">
                <a:latin typeface="Optima"/>
                <a:cs typeface="Optima"/>
              </a:rPr>
              <a:t>’s</a:t>
            </a:r>
            <a:r>
              <a:rPr lang="en-US" sz="1600" dirty="0" smtClean="0">
                <a:latin typeface="Optima"/>
                <a:cs typeface="Optima"/>
              </a:rPr>
              <a:t> and also, the</a:t>
            </a:r>
          </a:p>
          <a:p>
            <a:pPr algn="ctr"/>
            <a:r>
              <a:rPr lang="en-US" sz="1600" dirty="0" smtClean="0">
                <a:latin typeface="Optima"/>
                <a:cs typeface="Optima"/>
              </a:rPr>
              <a:t>least-biased distribution given the constraints</a:t>
            </a:r>
          </a:p>
          <a:p>
            <a:pPr algn="ctr"/>
            <a:r>
              <a:rPr lang="en-US" sz="1600" dirty="0" smtClean="0">
                <a:latin typeface="Optima"/>
                <a:cs typeface="Optima"/>
              </a:rPr>
              <a:t>(</a:t>
            </a:r>
            <a:r>
              <a:rPr lang="en-US" sz="1600" dirty="0" err="1" smtClean="0">
                <a:latin typeface="Optima"/>
                <a:cs typeface="Optima"/>
              </a:rPr>
              <a:t>Jaynes</a:t>
            </a:r>
            <a:r>
              <a:rPr lang="en-US" sz="1600" dirty="0" smtClean="0">
                <a:latin typeface="Optima"/>
                <a:cs typeface="Optima"/>
              </a:rPr>
              <a:t> 1979;1982)</a:t>
            </a:r>
            <a:endParaRPr lang="en-US" sz="1600" dirty="0">
              <a:latin typeface="Optima"/>
              <a:cs typeface="Optim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6292290" y="2471340"/>
            <a:ext cx="102473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6646699" y="5187950"/>
            <a:ext cx="316710" cy="7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93090" y="5346703"/>
            <a:ext cx="44758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Optima"/>
                <a:cs typeface="Optima"/>
              </a:rPr>
              <a:t>Applying to state variables A,S,N, and E</a:t>
            </a:r>
          </a:p>
          <a:p>
            <a:pPr algn="ctr"/>
            <a:r>
              <a:rPr lang="en-US" sz="1600" dirty="0" smtClean="0">
                <a:latin typeface="Optima"/>
                <a:cs typeface="Optima"/>
              </a:rPr>
              <a:t>results in </a:t>
            </a:r>
            <a:r>
              <a:rPr lang="en-US" sz="1600" dirty="0" err="1" smtClean="0">
                <a:latin typeface="Optima"/>
                <a:cs typeface="Optima"/>
              </a:rPr>
              <a:t>METE’s</a:t>
            </a:r>
            <a:r>
              <a:rPr lang="en-US" sz="1600" dirty="0" smtClean="0">
                <a:latin typeface="Optima"/>
                <a:cs typeface="Optima"/>
              </a:rPr>
              <a:t> “Ecosystem Structure Function”</a:t>
            </a:r>
          </a:p>
          <a:p>
            <a:pPr algn="ctr"/>
            <a:r>
              <a:rPr lang="en-US" sz="2000" i="1" dirty="0" err="1" smtClean="0">
                <a:latin typeface="Optima"/>
                <a:cs typeface="Optima"/>
              </a:rPr>
              <a:t>R</a:t>
            </a:r>
            <a:r>
              <a:rPr lang="en-US" sz="2000" dirty="0" err="1" smtClean="0">
                <a:latin typeface="Optima"/>
                <a:cs typeface="Optima"/>
              </a:rPr>
              <a:t>(n</a:t>
            </a:r>
            <a:r>
              <a:rPr lang="en-US" sz="2000" dirty="0" smtClean="0">
                <a:latin typeface="Optima"/>
                <a:cs typeface="Optima"/>
              </a:rPr>
              <a:t>,</a:t>
            </a:r>
            <a:r>
              <a:rPr lang="en-US" sz="2000" i="1" dirty="0" smtClean="0">
                <a:latin typeface="Optima"/>
                <a:cs typeface="Optima"/>
              </a:rPr>
              <a:t> </a:t>
            </a:r>
            <a:r>
              <a:rPr lang="en-US" sz="2000" i="1" dirty="0" err="1" smtClean="0">
                <a:latin typeface="Optima"/>
                <a:cs typeface="Optima"/>
              </a:rPr>
              <a:t>ε</a:t>
            </a:r>
            <a:r>
              <a:rPr lang="en-US" sz="2000" dirty="0" smtClean="0">
                <a:latin typeface="Optima"/>
                <a:cs typeface="Optima"/>
              </a:rPr>
              <a:t>)</a:t>
            </a:r>
            <a:endParaRPr lang="en-US" sz="2000" dirty="0">
              <a:latin typeface="Optima"/>
              <a:cs typeface="Optim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597" y="1465494"/>
            <a:ext cx="2011897" cy="6297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9" y="2630555"/>
            <a:ext cx="2347636" cy="1015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1236"/>
            <a:ext cx="4010824" cy="57564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300" y="6550223"/>
            <a:ext cx="11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Harte (2011)</a:t>
            </a:r>
            <a:endParaRPr lang="en-US" sz="1400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N15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78"/>
            <a:ext cx="2968816" cy="3958421"/>
          </a:xfrm>
          <a:prstGeom prst="rect">
            <a:avLst/>
          </a:prstGeom>
        </p:spPr>
      </p:pic>
      <p:pic>
        <p:nvPicPr>
          <p:cNvPr id="4" name="Picture 3" descr="DSCN13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95" y="1594178"/>
            <a:ext cx="2972032" cy="3962709"/>
          </a:xfrm>
          <a:prstGeom prst="rect">
            <a:avLst/>
          </a:prstGeom>
        </p:spPr>
      </p:pic>
      <p:pic>
        <p:nvPicPr>
          <p:cNvPr id="5" name="Picture 4" descr="DSCN135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84" y="1594178"/>
            <a:ext cx="2968816" cy="39584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5196" y="382753"/>
            <a:ext cx="6333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Testing metabolic rate distributions</a:t>
            </a:r>
          </a:p>
          <a:p>
            <a:pPr algn="ctr"/>
            <a:endParaRPr lang="en-US" sz="2800" dirty="0" smtClean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150" y="472849"/>
            <a:ext cx="8026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Optima"/>
                <a:cs typeface="Optima"/>
              </a:rPr>
              <a:t>Image processing: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Measuring leaf area to determine metabolic energy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" y="1564030"/>
            <a:ext cx="9086869" cy="406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0040" y="349809"/>
            <a:ext cx="4974288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Optima"/>
                <a:cs typeface="Optima"/>
              </a:rPr>
              <a:t>Individual Energy Distribution (IED)</a:t>
            </a:r>
          </a:p>
          <a:p>
            <a:pPr algn="ctr"/>
            <a:r>
              <a:rPr lang="en-US" sz="2400" dirty="0" smtClean="0">
                <a:latin typeface="Optima"/>
                <a:cs typeface="Optima"/>
              </a:rPr>
              <a:t>a community-level metric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Optima"/>
              <a:cs typeface="Optima"/>
            </a:endParaRPr>
          </a:p>
          <a:p>
            <a:endParaRPr lang="en-US" dirty="0">
              <a:solidFill>
                <a:schemeClr val="bg1"/>
              </a:solidFill>
              <a:latin typeface="Optima"/>
              <a:cs typeface="Optima"/>
            </a:endParaRPr>
          </a:p>
        </p:txBody>
      </p:sp>
      <p:pic>
        <p:nvPicPr>
          <p:cNvPr id="4" name="Picture 3" descr="Fi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80" y="1827136"/>
            <a:ext cx="4633491" cy="3546995"/>
          </a:xfrm>
          <a:prstGeom prst="rect">
            <a:avLst/>
          </a:prstGeom>
        </p:spPr>
      </p:pic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2907907" y="1182802"/>
          <a:ext cx="3282076" cy="644334"/>
        </p:xfrm>
        <a:graphic>
          <a:graphicData uri="http://schemas.openxmlformats.org/presentationml/2006/ole">
            <p:oleObj spid="_x0000_s39938" name="Equation" r:id="rId4" imgW="2070100" imgH="406400" progId="Equation.3">
              <p:embed/>
            </p:oleObj>
          </a:graphicData>
        </a:graphic>
      </p:graphicFrame>
      <p:pic>
        <p:nvPicPr>
          <p:cNvPr id="6" name="Picture 5" descr="IED_pred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1654" y="2200553"/>
            <a:ext cx="5176637" cy="3097378"/>
          </a:xfrm>
          <a:prstGeom prst="rect">
            <a:avLst/>
          </a:prstGeom>
        </p:spPr>
      </p:pic>
      <p:grpSp>
        <p:nvGrpSpPr>
          <p:cNvPr id="2" name="Group 16"/>
          <p:cNvGrpSpPr/>
          <p:nvPr/>
        </p:nvGrpSpPr>
        <p:grpSpPr>
          <a:xfrm>
            <a:off x="1287872" y="4991983"/>
            <a:ext cx="6311363" cy="1134724"/>
            <a:chOff x="1237845" y="1526054"/>
            <a:chExt cx="6311363" cy="11347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duotone>
                <a:srgbClr val="008000"/>
                <a:srgbClr val="FFF1C1"/>
              </a:duotone>
            </a:blip>
            <a:stretch>
              <a:fillRect/>
            </a:stretch>
          </p:blipFill>
          <p:spPr>
            <a:xfrm>
              <a:off x="1237845" y="1526054"/>
              <a:ext cx="1000854" cy="10709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0599" y="1741660"/>
              <a:ext cx="598871" cy="8172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8048" y="1767060"/>
              <a:ext cx="893718" cy="8937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1905" y="2120642"/>
              <a:ext cx="446411" cy="44641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duotone>
                <a:srgbClr val="008000"/>
                <a:srgbClr val="FFF1C1"/>
              </a:duotone>
            </a:blip>
            <a:stretch>
              <a:fillRect/>
            </a:stretch>
          </p:blipFill>
          <p:spPr>
            <a:xfrm>
              <a:off x="7158508" y="2120642"/>
              <a:ext cx="390700" cy="4180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01925" y="2107958"/>
              <a:ext cx="315652" cy="43073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92334" y="1883307"/>
              <a:ext cx="480088" cy="6551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duotone>
                <a:srgbClr val="008000"/>
                <a:srgbClr val="FFF1C1"/>
              </a:duotone>
            </a:blip>
            <a:stretch>
              <a:fillRect/>
            </a:stretch>
          </p:blipFill>
          <p:spPr>
            <a:xfrm>
              <a:off x="3711766" y="1801563"/>
              <a:ext cx="731788" cy="7830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duotone>
                <a:srgbClr val="008000"/>
                <a:srgbClr val="FFF1C1"/>
              </a:duotone>
            </a:blip>
            <a:stretch>
              <a:fillRect/>
            </a:stretch>
          </p:blipFill>
          <p:spPr>
            <a:xfrm>
              <a:off x="4459784" y="1881856"/>
              <a:ext cx="637357" cy="68197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rgbClr val="008000"/>
                <a:srgbClr val="FFF1C1"/>
              </a:duotone>
            </a:blip>
            <a:stretch>
              <a:fillRect/>
            </a:stretch>
          </p:blipFill>
          <p:spPr>
            <a:xfrm>
              <a:off x="6135915" y="2032784"/>
              <a:ext cx="472810" cy="505908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106405" y="639835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Adapted from Newman et al. (2014) </a:t>
            </a:r>
            <a:r>
              <a:rPr lang="en-US" sz="1400" i="1" dirty="0" smtClean="0">
                <a:latin typeface="Optima"/>
                <a:cs typeface="Optima"/>
              </a:rPr>
              <a:t>Ecology</a:t>
            </a:r>
            <a:endParaRPr lang="en-US" sz="1400" i="1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685602" cy="3854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59" y="3790964"/>
            <a:ext cx="1321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tima"/>
                <a:cs typeface="Optima"/>
              </a:rPr>
              <a:t>Harte (2011)</a:t>
            </a:r>
            <a:endParaRPr lang="en-US" sz="1600" dirty="0">
              <a:latin typeface="Optima"/>
              <a:cs typeface="Optim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77" y="3047481"/>
            <a:ext cx="5669795" cy="2062473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692399" y="5084554"/>
            <a:ext cx="3632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tima"/>
                <a:cs typeface="Optima"/>
              </a:rPr>
              <a:t>Xiao et al. (2015) </a:t>
            </a:r>
            <a:r>
              <a:rPr lang="en-US" sz="1600" i="1" dirty="0" smtClean="0">
                <a:latin typeface="Optima"/>
                <a:cs typeface="Optima"/>
              </a:rPr>
              <a:t>American Naturalist</a:t>
            </a:r>
            <a:endParaRPr lang="en-US" sz="1600" i="1" dirty="0">
              <a:latin typeface="Optima"/>
              <a:cs typeface="Opti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9" y="111523"/>
            <a:ext cx="5554573" cy="2496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16877" y="2566763"/>
            <a:ext cx="297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tima"/>
                <a:cs typeface="Optima"/>
              </a:rPr>
              <a:t>Newman et al. (2014) </a:t>
            </a:r>
            <a:r>
              <a:rPr lang="en-US" sz="1600" i="1" dirty="0" smtClean="0">
                <a:latin typeface="Optima"/>
                <a:cs typeface="Optima"/>
              </a:rPr>
              <a:t>Ecology</a:t>
            </a:r>
            <a:endParaRPr lang="en-US" sz="1600" i="1" dirty="0">
              <a:latin typeface="Optima"/>
              <a:cs typeface="Opti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99" y="5435808"/>
            <a:ext cx="5322223" cy="976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8777" y="6356850"/>
            <a:ext cx="6058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Optima"/>
                <a:cs typeface="Optima"/>
              </a:rPr>
              <a:t>Rominger</a:t>
            </a:r>
            <a:r>
              <a:rPr lang="en-US" sz="1600" dirty="0" smtClean="0">
                <a:latin typeface="Optima"/>
                <a:cs typeface="Optima"/>
              </a:rPr>
              <a:t> and </a:t>
            </a:r>
            <a:r>
              <a:rPr lang="en-US" sz="1600" dirty="0" err="1" smtClean="0">
                <a:latin typeface="Optima"/>
                <a:cs typeface="Optima"/>
              </a:rPr>
              <a:t>Merow</a:t>
            </a:r>
            <a:r>
              <a:rPr lang="en-US" sz="1600" dirty="0" smtClean="0">
                <a:latin typeface="Optima"/>
                <a:cs typeface="Optima"/>
              </a:rPr>
              <a:t> (2016) </a:t>
            </a:r>
            <a:r>
              <a:rPr lang="en-US" sz="1600" i="1" dirty="0" smtClean="0">
                <a:latin typeface="Optima"/>
                <a:cs typeface="Optima"/>
              </a:rPr>
              <a:t>Methods in Ecology and Evolution</a:t>
            </a:r>
            <a:endParaRPr lang="en-US" sz="1600" i="1" dirty="0">
              <a:latin typeface="Optima"/>
              <a:cs typeface="Optim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16877" y="5473907"/>
            <a:ext cx="5657095" cy="9506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16877" y="3047481"/>
            <a:ext cx="5657095" cy="206247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8777" y="111523"/>
            <a:ext cx="5568195" cy="249618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224" y="1364936"/>
            <a:ext cx="9720075" cy="4718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0040" y="349809"/>
            <a:ext cx="4974288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Optima"/>
                <a:cs typeface="Optima"/>
              </a:rPr>
              <a:t>Individual Energy Distribution (IED)</a:t>
            </a:r>
          </a:p>
          <a:p>
            <a:pPr algn="ctr"/>
            <a:r>
              <a:rPr lang="en-US" sz="2400" dirty="0" smtClean="0">
                <a:latin typeface="Optima"/>
                <a:cs typeface="Optima"/>
              </a:rPr>
              <a:t>a community-level metric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Optima"/>
              <a:cs typeface="Optima"/>
            </a:endParaRPr>
          </a:p>
          <a:p>
            <a:endParaRPr lang="en-US" dirty="0">
              <a:solidFill>
                <a:schemeClr val="bg1"/>
              </a:solidFill>
              <a:latin typeface="Optima"/>
              <a:cs typeface="Opti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404" y="6398359"/>
            <a:ext cx="62435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Harte, Newman and </a:t>
            </a:r>
            <a:r>
              <a:rPr lang="en-US" sz="1400" dirty="0" err="1" smtClean="0">
                <a:latin typeface="Optima"/>
                <a:cs typeface="Optima"/>
              </a:rPr>
              <a:t>Rominger</a:t>
            </a:r>
            <a:r>
              <a:rPr lang="en-US" sz="1400" dirty="0" smtClean="0">
                <a:latin typeface="Optima"/>
                <a:cs typeface="Optima"/>
              </a:rPr>
              <a:t> (2017) </a:t>
            </a:r>
            <a:r>
              <a:rPr lang="en-US" sz="1400" i="1" dirty="0" smtClean="0">
                <a:latin typeface="Optima"/>
                <a:cs typeface="Optima"/>
              </a:rPr>
              <a:t>Global Ecology and Biogeography </a:t>
            </a:r>
            <a:endParaRPr lang="en-US" sz="1400" i="1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62844" y="3458179"/>
            <a:ext cx="10159640" cy="339982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16" y="0"/>
            <a:ext cx="4008783" cy="3458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569268" cy="41976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6524" y="1396995"/>
            <a:ext cx="334211" cy="334211"/>
          </a:xfrm>
          <a:prstGeom prst="rect">
            <a:avLst/>
          </a:prstGeom>
          <a:noFill/>
          <a:ln w="6350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20735" y="1"/>
            <a:ext cx="2748534" cy="1396994"/>
          </a:xfrm>
          <a:prstGeom prst="line">
            <a:avLst/>
          </a:prstGeom>
          <a:ln w="34925" cap="flat" cmpd="sng" algn="ctr">
            <a:solidFill>
              <a:srgbClr val="B7DE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20735" y="1731206"/>
            <a:ext cx="2748534" cy="1726973"/>
          </a:xfrm>
          <a:prstGeom prst="line">
            <a:avLst/>
          </a:prstGeom>
          <a:ln w="34925" cap="flat" cmpd="sng" algn="ctr">
            <a:solidFill>
              <a:srgbClr val="B7DE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84728"/>
            <a:ext cx="9143998" cy="2306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94"/>
            <a:ext cx="9144000" cy="5172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97977"/>
            <a:ext cx="548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TL </a:t>
            </a:r>
            <a:r>
              <a:rPr lang="en-US" sz="1400" dirty="0" err="1" smtClean="0">
                <a:latin typeface="Arial"/>
                <a:cs typeface="Arial"/>
              </a:rPr>
              <a:t>Swetnam</a:t>
            </a:r>
            <a:r>
              <a:rPr lang="en-US" sz="1400" dirty="0" smtClean="0">
                <a:latin typeface="Arial"/>
                <a:cs typeface="Arial"/>
              </a:rPr>
              <a:t> and DA Falk (2014) </a:t>
            </a:r>
            <a:r>
              <a:rPr lang="en-US" sz="1400" i="1" dirty="0" smtClean="0">
                <a:latin typeface="Arial"/>
                <a:cs typeface="Arial"/>
              </a:rPr>
              <a:t>Forest Ecology and Management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8553" y="0"/>
            <a:ext cx="6686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>
                <a:latin typeface="Optima"/>
                <a:cs typeface="Optima"/>
              </a:rPr>
              <a:t>LiDAR</a:t>
            </a:r>
            <a:r>
              <a:rPr lang="en-US" sz="3200" dirty="0" smtClean="0">
                <a:latin typeface="Optima"/>
                <a:cs typeface="Optima"/>
              </a:rPr>
              <a:t> detection algorithms can now </a:t>
            </a:r>
          </a:p>
          <a:p>
            <a:pPr algn="ctr"/>
            <a:r>
              <a:rPr lang="en-US" sz="3200" dirty="0" smtClean="0">
                <a:latin typeface="Optima"/>
                <a:cs typeface="Optima"/>
              </a:rPr>
              <a:t>detect live individuals</a:t>
            </a:r>
            <a:endParaRPr lang="en-US" sz="3200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Optima"/>
                <a:cs typeface="Optima"/>
              </a:rPr>
              <a:t>What is a fire regime?</a:t>
            </a:r>
            <a:endParaRPr lang="en-US" sz="3600" dirty="0">
              <a:latin typeface="Optima"/>
              <a:cs typeface="Optima"/>
            </a:endParaRPr>
          </a:p>
        </p:txBody>
      </p:sp>
      <p:pic>
        <p:nvPicPr>
          <p:cNvPr id="4" name="Picture 5" descr="crown close up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8811" y="2120055"/>
            <a:ext cx="4375189" cy="331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055"/>
            <a:ext cx="4822488" cy="3318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Optima"/>
                <a:cs typeface="Optima"/>
              </a:rPr>
              <a:t>Extending </a:t>
            </a:r>
            <a:r>
              <a:rPr lang="en-US" sz="3200" dirty="0" err="1" smtClean="0">
                <a:latin typeface="Optima"/>
                <a:cs typeface="Optima"/>
              </a:rPr>
              <a:t>METE’s</a:t>
            </a:r>
            <a:r>
              <a:rPr lang="en-US" sz="3200" dirty="0" smtClean="0">
                <a:latin typeface="Optima"/>
                <a:cs typeface="Optima"/>
              </a:rPr>
              <a:t> energetics predictions to the landscape scale</a:t>
            </a:r>
            <a:endParaRPr lang="en-US" sz="3200" dirty="0">
              <a:latin typeface="Optima"/>
              <a:cs typeface="Optim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3" y="1845171"/>
            <a:ext cx="7620000" cy="455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698" y="1475839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(A) </a:t>
            </a:r>
            <a:r>
              <a:rPr lang="en-US" dirty="0" err="1" smtClean="0">
                <a:latin typeface="Arial"/>
                <a:cs typeface="Arial"/>
              </a:rPr>
              <a:t>Betasso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1505" y="1475839"/>
            <a:ext cx="185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(B) Como Creek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3272" y="1475839"/>
            <a:ext cx="200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(C) Gordon Gulch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41686" y="5264885"/>
            <a:ext cx="460572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 smtClean="0">
              <a:latin typeface="Optima"/>
              <a:cs typeface="Optima"/>
            </a:endParaRPr>
          </a:p>
          <a:p>
            <a:r>
              <a:rPr lang="en-US" sz="1600" dirty="0" smtClean="0">
                <a:latin typeface="Optima"/>
                <a:cs typeface="Optima"/>
              </a:rPr>
              <a:t>	Funding</a:t>
            </a:r>
          </a:p>
          <a:p>
            <a:r>
              <a:rPr lang="en-US" sz="1600" dirty="0" smtClean="0">
                <a:latin typeface="Optima"/>
                <a:cs typeface="Optima"/>
              </a:rPr>
              <a:t>	</a:t>
            </a:r>
            <a:r>
              <a:rPr lang="en-US" sz="1200" dirty="0" smtClean="0">
                <a:latin typeface="Optima"/>
                <a:cs typeface="Optima"/>
              </a:rPr>
              <a:t>USDA Forest Service</a:t>
            </a:r>
            <a:endParaRPr lang="en-US" sz="1600" dirty="0" smtClean="0">
              <a:latin typeface="Optima"/>
              <a:cs typeface="Optima"/>
            </a:endParaRPr>
          </a:p>
          <a:p>
            <a:r>
              <a:rPr lang="en-US" sz="1200" b="1" dirty="0" smtClean="0">
                <a:latin typeface="Optima"/>
                <a:cs typeface="Optima"/>
              </a:rPr>
              <a:t>     	</a:t>
            </a:r>
            <a:endParaRPr lang="en-US" sz="1200" dirty="0" smtClean="0">
              <a:latin typeface="Optima"/>
              <a:cs typeface="Optim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41686" y="6211669"/>
            <a:ext cx="2802314" cy="646331"/>
            <a:chOff x="654203" y="5544188"/>
            <a:chExt cx="2802314" cy="646331"/>
          </a:xfrm>
        </p:grpSpPr>
        <p:pic>
          <p:nvPicPr>
            <p:cNvPr id="7" name="Picture 6" descr="Twitter-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203" y="5582289"/>
              <a:ext cx="419208" cy="4192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73411" y="5544188"/>
              <a:ext cx="23831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Optima"/>
                  <a:cs typeface="Optima"/>
                </a:rPr>
                <a:t>Follow me on Twitter:</a:t>
              </a:r>
            </a:p>
            <a:p>
              <a:r>
                <a:rPr lang="en-US" dirty="0" smtClean="0">
                  <a:latin typeface="Optima"/>
                  <a:cs typeface="Optima"/>
                </a:rPr>
                <a:t>@</a:t>
              </a:r>
              <a:r>
                <a:rPr lang="en-US" dirty="0" err="1" smtClean="0">
                  <a:latin typeface="Optima"/>
                  <a:cs typeface="Optima"/>
                </a:rPr>
                <a:t>eanewmanecology</a:t>
              </a:r>
              <a:endParaRPr lang="en-US" dirty="0">
                <a:latin typeface="Optima"/>
                <a:cs typeface="Optima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5380672"/>
            <a:ext cx="4904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     Acknowledgements </a:t>
            </a:r>
            <a:endParaRPr lang="en-US" sz="1400" dirty="0" smtClean="0">
              <a:latin typeface="Optima"/>
              <a:cs typeface="Optima"/>
            </a:endParaRPr>
          </a:p>
          <a:p>
            <a:endParaRPr lang="en-US" sz="1000" dirty="0" smtClean="0">
              <a:latin typeface="Optima"/>
              <a:cs typeface="Optima"/>
            </a:endParaRPr>
          </a:p>
          <a:p>
            <a:r>
              <a:rPr lang="en-US" sz="1600" dirty="0" smtClean="0">
                <a:latin typeface="Optima"/>
                <a:cs typeface="Optima"/>
              </a:rPr>
              <a:t>	University of Arizona/USDA Forest Service</a:t>
            </a:r>
          </a:p>
          <a:p>
            <a:r>
              <a:rPr lang="en-US" sz="1600" dirty="0" smtClean="0">
                <a:latin typeface="Optima"/>
                <a:cs typeface="Optima"/>
              </a:rPr>
              <a:t>	</a:t>
            </a:r>
            <a:r>
              <a:rPr lang="en-US" sz="1200" dirty="0" smtClean="0">
                <a:latin typeface="Optima"/>
                <a:cs typeface="Optima"/>
              </a:rPr>
              <a:t>Don Falk, Don McKenzie, Tyson </a:t>
            </a:r>
            <a:r>
              <a:rPr lang="en-US" sz="1200" dirty="0" err="1" smtClean="0">
                <a:latin typeface="Optima"/>
                <a:cs typeface="Optima"/>
              </a:rPr>
              <a:t>Swetnam</a:t>
            </a:r>
            <a:r>
              <a:rPr lang="en-US" sz="1200" dirty="0" smtClean="0">
                <a:latin typeface="Optima"/>
                <a:cs typeface="Optima"/>
              </a:rPr>
              <a:t>, Brian </a:t>
            </a:r>
            <a:r>
              <a:rPr lang="en-US" sz="1200" dirty="0" err="1" smtClean="0">
                <a:latin typeface="Optima"/>
                <a:cs typeface="Optima"/>
              </a:rPr>
              <a:t>Maitner</a:t>
            </a:r>
            <a:endParaRPr lang="en-US" sz="800" dirty="0" smtClean="0">
              <a:latin typeface="Optima"/>
              <a:cs typeface="Optima"/>
            </a:endParaRPr>
          </a:p>
          <a:p>
            <a:endParaRPr lang="en-US" sz="800" dirty="0" smtClean="0">
              <a:latin typeface="Optima"/>
              <a:cs typeface="Optima"/>
            </a:endParaRPr>
          </a:p>
          <a:p>
            <a:r>
              <a:rPr lang="en-US" sz="1600" dirty="0" smtClean="0">
                <a:latin typeface="Optima"/>
                <a:cs typeface="Optima"/>
              </a:rPr>
              <a:t>	</a:t>
            </a:r>
            <a:endParaRPr lang="en-US" dirty="0" smtClean="0">
              <a:latin typeface="Optima"/>
              <a:cs typeface="Optima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Optima"/>
                <a:cs typeface="Optima"/>
              </a:rPr>
              <a:t>Conclusions</a:t>
            </a:r>
            <a:endParaRPr lang="en-US" sz="3600" dirty="0">
              <a:latin typeface="Optima"/>
              <a:cs typeface="Optim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29895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ptima"/>
                <a:cs typeface="Optima"/>
              </a:rPr>
              <a:t>MaxEnt</a:t>
            </a:r>
            <a:r>
              <a:rPr lang="en-US" dirty="0" smtClean="0">
                <a:latin typeface="Optima"/>
                <a:cs typeface="Optima"/>
              </a:rPr>
              <a:t> methods have been successfully applied to ecological </a:t>
            </a:r>
            <a:r>
              <a:rPr lang="en-US" dirty="0" smtClean="0">
                <a:latin typeface="Optima"/>
                <a:cs typeface="Optima"/>
              </a:rPr>
              <a:t>questions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r>
              <a:rPr lang="en-US" dirty="0" smtClean="0">
                <a:latin typeface="Optima"/>
                <a:cs typeface="Optima"/>
              </a:rPr>
              <a:t>	examples: </a:t>
            </a:r>
            <a:r>
              <a:rPr lang="en-US" dirty="0" err="1" smtClean="0">
                <a:latin typeface="Optima"/>
                <a:cs typeface="Optima"/>
              </a:rPr>
              <a:t>MaxEnt</a:t>
            </a:r>
            <a:r>
              <a:rPr lang="en-US" dirty="0" smtClean="0">
                <a:latin typeface="Optima"/>
                <a:cs typeface="Optima"/>
              </a:rPr>
              <a:t> software, </a:t>
            </a:r>
          </a:p>
          <a:p>
            <a:r>
              <a:rPr lang="en-US" dirty="0" smtClean="0">
                <a:latin typeface="Optima"/>
                <a:cs typeface="Optima"/>
              </a:rPr>
              <a:t>			   Maximum Information Entropy Theory of Ecology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r>
              <a:rPr lang="en-US" dirty="0" smtClean="0">
                <a:latin typeface="Optima"/>
                <a:cs typeface="Optima"/>
              </a:rPr>
              <a:t>Energy is the common</a:t>
            </a:r>
            <a:r>
              <a:rPr lang="en-US" dirty="0" smtClean="0">
                <a:latin typeface="Optima"/>
                <a:cs typeface="Optima"/>
              </a:rPr>
              <a:t> </a:t>
            </a:r>
            <a:r>
              <a:rPr lang="en-US" dirty="0" smtClean="0">
                <a:latin typeface="Optima"/>
                <a:cs typeface="Optima"/>
              </a:rPr>
              <a:t>element in</a:t>
            </a:r>
            <a:r>
              <a:rPr lang="en-US" dirty="0" smtClean="0">
                <a:latin typeface="Optima"/>
                <a:cs typeface="Optima"/>
              </a:rPr>
              <a:t> </a:t>
            </a:r>
            <a:r>
              <a:rPr lang="en-US" dirty="0" smtClean="0">
                <a:latin typeface="Optima"/>
                <a:cs typeface="Optima"/>
              </a:rPr>
              <a:t>questions about biodiversity patterns and fire </a:t>
            </a:r>
            <a:r>
              <a:rPr lang="en-US" dirty="0" smtClean="0">
                <a:latin typeface="Optima"/>
                <a:cs typeface="Optima"/>
              </a:rPr>
              <a:t>regimes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r>
              <a:rPr lang="en-US" dirty="0" smtClean="0">
                <a:latin typeface="Optima"/>
                <a:cs typeface="Optima"/>
              </a:rPr>
              <a:t>Alternate approaches to what observable variables are included in fire regime models can make use of Energy as a uniting currency between landscape ecology and macroecology 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endParaRPr lang="en-US" dirty="0" smtClean="0">
              <a:latin typeface="Optima"/>
              <a:cs typeface="Optima"/>
            </a:endParaRPr>
          </a:p>
          <a:p>
            <a:endParaRPr lang="en-US" dirty="0" smtClean="0">
              <a:latin typeface="Optima"/>
              <a:cs typeface="Optima"/>
            </a:endParaRPr>
          </a:p>
          <a:p>
            <a:endParaRPr lang="en-US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419600" y="735467"/>
          <a:ext cx="1828800" cy="305933"/>
        </p:xfrm>
        <a:graphic>
          <a:graphicData uri="http://schemas.openxmlformats.org/presentationml/2006/ole">
            <p:oleObj spid="_x0000_s55298" name="Equation" r:id="rId3" imgW="8634921" imgH="1422222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9983" y="304580"/>
            <a:ext cx="114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Times New Roman"/>
                <a:cs typeface="Times New Roman"/>
              </a:rPr>
              <a:t>A,S,N,E</a:t>
            </a:r>
            <a:endParaRPr lang="en-US" sz="2200" b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4716" y="36613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Ecosystem structure function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3237" y="1650999"/>
            <a:ext cx="198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Species Abundance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Distribution (SAD)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3629860"/>
              </p:ext>
            </p:extLst>
          </p:nvPr>
        </p:nvGraphicFramePr>
        <p:xfrm>
          <a:off x="3636963" y="2273300"/>
          <a:ext cx="677862" cy="304800"/>
        </p:xfrm>
        <a:graphic>
          <a:graphicData uri="http://schemas.openxmlformats.org/presentationml/2006/ole">
            <p:oleObj spid="_x0000_s55299" name="Equation" r:id="rId4" imgW="8266667" imgH="3733333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71800" y="1117600"/>
            <a:ext cx="16064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[integrating over </a:t>
            </a:r>
            <a:r>
              <a:rPr lang="en-US" sz="1400" i="1" dirty="0" smtClean="0">
                <a:latin typeface="Times New Roman"/>
                <a:cs typeface="Times New Roman"/>
              </a:rPr>
              <a:t>ε</a:t>
            </a:r>
            <a:r>
              <a:rPr lang="en-US" sz="1400" dirty="0" smtClean="0">
                <a:latin typeface="Times New Roman"/>
                <a:cs typeface="Times New Roman"/>
              </a:rPr>
              <a:t>]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7136318" y="1066296"/>
            <a:ext cx="356176" cy="15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1400" y="660400"/>
            <a:ext cx="10438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[sum over</a:t>
            </a:r>
            <a:r>
              <a:rPr lang="en-US" sz="1400" i="1" dirty="0" smtClean="0">
                <a:latin typeface="Times New Roman"/>
                <a:cs typeface="Times New Roman"/>
              </a:rPr>
              <a:t> n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of </a:t>
            </a:r>
            <a:r>
              <a:rPr lang="en-US" sz="1400" i="1" dirty="0" smtClean="0">
                <a:latin typeface="Times New Roman"/>
                <a:cs typeface="Times New Roman"/>
              </a:rPr>
              <a:t>n*R</a:t>
            </a:r>
            <a:r>
              <a:rPr lang="en-US" sz="1400" dirty="0" smtClean="0">
                <a:latin typeface="Times New Roman"/>
                <a:cs typeface="Times New Roman"/>
              </a:rPr>
              <a:t>]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2689" y="1270000"/>
            <a:ext cx="2249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Distribution of energy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over all individuals in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area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baseline="-25000" dirty="0" smtClean="0">
                <a:latin typeface="Times New Roman"/>
                <a:cs typeface="Times New Roman"/>
              </a:rPr>
              <a:t>0 </a:t>
            </a:r>
            <a:r>
              <a:rPr lang="en-US" dirty="0" smtClean="0">
                <a:latin typeface="Times New Roman"/>
                <a:cs typeface="Times New Roman"/>
              </a:rPr>
              <a:t>(IED)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7250541" y="2225675"/>
          <a:ext cx="549275" cy="263525"/>
        </p:xfrm>
        <a:graphic>
          <a:graphicData uri="http://schemas.openxmlformats.org/presentationml/2006/ole">
            <p:oleObj spid="_x0000_s55300" name="Equation" r:id="rId5" imgW="304800" imgH="152400" progId="Equation.3">
              <p:embed/>
            </p:oleObj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rot="5400000">
            <a:off x="422579" y="1391755"/>
            <a:ext cx="970918" cy="47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</p:cNvCxnSpPr>
          <p:nvPr/>
        </p:nvCxnSpPr>
        <p:spPr>
          <a:xfrm flipV="1">
            <a:off x="1488818" y="503418"/>
            <a:ext cx="2315088" cy="16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0054138"/>
              </p:ext>
            </p:extLst>
          </p:nvPr>
        </p:nvGraphicFramePr>
        <p:xfrm>
          <a:off x="236538" y="2547938"/>
          <a:ext cx="1598612" cy="300037"/>
        </p:xfrm>
        <a:graphic>
          <a:graphicData uri="http://schemas.openxmlformats.org/presentationml/2006/ole">
            <p:oleObj spid="_x0000_s55301" name="Equation" r:id="rId6" imgW="8342857" imgH="1600000" progId="Equation.3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0" y="3479800"/>
            <a:ext cx="2438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Occupancy-abundance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 relationship: Fraction of occupied cells =</a:t>
            </a:r>
          </a:p>
          <a:p>
            <a:pPr algn="ctr"/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/(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+ number of cells)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552684" y="3200945"/>
            <a:ext cx="714687" cy="8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7717" y="1879600"/>
            <a:ext cx="229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Species-level spatial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abundance distribution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781800" y="889000"/>
            <a:ext cx="544369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7065778" y="4529643"/>
            <a:ext cx="800669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654" y="3066534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Species-level energy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distributions (SEDs)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96532" y="4909234"/>
            <a:ext cx="202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Average Species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Energy Distribution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2028" y="4278533"/>
            <a:ext cx="156564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[taking the means]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graphicFrame>
        <p:nvGraphicFramePr>
          <p:cNvPr id="2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1088122"/>
              </p:ext>
            </p:extLst>
          </p:nvPr>
        </p:nvGraphicFramePr>
        <p:xfrm>
          <a:off x="6924015" y="3705225"/>
          <a:ext cx="1604962" cy="307975"/>
        </p:xfrm>
        <a:graphic>
          <a:graphicData uri="http://schemas.openxmlformats.org/presentationml/2006/ole">
            <p:oleObj spid="_x0000_s55302" name="Equation" r:id="rId7" imgW="8342857" imgH="1600000" progId="Equation.3">
              <p:embed/>
            </p:oleObj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5561016" y="2032002"/>
            <a:ext cx="1447797" cy="10345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43402" y="36322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Endemics-Area Relationship (EAR)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8665" y="4909234"/>
            <a:ext cx="207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Species-Area Relationship (SAR)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 (leads to universal scale collapse)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121024" y="2642024"/>
            <a:ext cx="1591373" cy="12438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4234729" y="1346203"/>
            <a:ext cx="60960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4400" y="660400"/>
            <a:ext cx="170011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[method of Lagrange</a:t>
            </a:r>
          </a:p>
          <a:p>
            <a:r>
              <a:rPr lang="en-US" sz="1400" dirty="0" smtClean="0">
                <a:latin typeface="Times New Roman"/>
                <a:cs typeface="Times New Roman"/>
              </a:rPr>
              <a:t>multipliers]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342505" y="2663511"/>
            <a:ext cx="778519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2963653" y="2456288"/>
            <a:ext cx="319507" cy="158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H="1">
            <a:off x="1977207" y="3762243"/>
            <a:ext cx="2292398" cy="15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105402" y="1573212"/>
            <a:ext cx="91281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63763" y="2030412"/>
            <a:ext cx="59725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37"/>
          <p:cNvGrpSpPr/>
          <p:nvPr/>
        </p:nvGrpSpPr>
        <p:grpSpPr>
          <a:xfrm>
            <a:off x="3619423" y="2880380"/>
            <a:ext cx="2552777" cy="523220"/>
            <a:chOff x="3771823" y="2933412"/>
            <a:chExt cx="2552777" cy="523220"/>
          </a:xfrm>
        </p:grpSpPr>
        <p:graphicFrame>
          <p:nvGraphicFramePr>
            <p:cNvPr id="39" name="Object 38"/>
            <p:cNvGraphicFramePr>
              <a:graphicFrameLocks noChangeAspect="1"/>
            </p:cNvGraphicFramePr>
            <p:nvPr/>
          </p:nvGraphicFramePr>
          <p:xfrm>
            <a:off x="4205288" y="3206750"/>
            <a:ext cx="1890712" cy="249882"/>
          </p:xfrm>
          <a:graphic>
            <a:graphicData uri="http://schemas.openxmlformats.org/presentationml/2006/ole">
              <p:oleObj spid="_x0000_s55303" name="Equation" r:id="rId8" imgW="9422222" imgH="1244444" progId="Equation.3">
                <p:embed/>
              </p:oleObj>
            </a:graphicData>
          </a:graphic>
        </p:graphicFrame>
        <p:sp>
          <p:nvSpPr>
            <p:cNvPr id="40" name="TextBox 39"/>
            <p:cNvSpPr txBox="1"/>
            <p:nvPr/>
          </p:nvSpPr>
          <p:spPr>
            <a:xfrm>
              <a:off x="3771823" y="2933412"/>
              <a:ext cx="25527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/>
                  <a:cs typeface="Times New Roman"/>
                </a:rPr>
                <a:t>[sum over</a:t>
              </a:r>
              <a:r>
                <a:rPr lang="en-US" sz="1400" i="1" dirty="0" smtClean="0">
                  <a:latin typeface="Times New Roman"/>
                  <a:cs typeface="Times New Roman"/>
                </a:rPr>
                <a:t> n</a:t>
              </a:r>
              <a:r>
                <a:rPr lang="en-US" sz="1400" i="1" baseline="-25000" dirty="0" smtClean="0">
                  <a:latin typeface="Times New Roman"/>
                  <a:cs typeface="Times New Roman"/>
                </a:rPr>
                <a:t>0</a:t>
              </a:r>
              <a:r>
                <a:rPr lang="en-US" sz="1400" dirty="0" smtClean="0">
                  <a:latin typeface="Times New Roman"/>
                  <a:cs typeface="Times New Roman"/>
                </a:rPr>
                <a:t> of</a:t>
              </a:r>
            </a:p>
            <a:p>
              <a:pPr algn="ctr"/>
              <a:r>
                <a:rPr lang="en-US" sz="1400" dirty="0" smtClean="0">
                  <a:latin typeface="Times New Roman"/>
                  <a:cs typeface="Times New Roman"/>
                </a:rPr>
                <a:t>					]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3159126" y="4292657"/>
            <a:ext cx="2403477" cy="556267"/>
            <a:chOff x="3493613" y="4546305"/>
            <a:chExt cx="2122695" cy="426669"/>
          </a:xfrm>
        </p:grpSpPr>
        <p:graphicFrame>
          <p:nvGraphicFramePr>
            <p:cNvPr id="42" name="Object 41"/>
            <p:cNvGraphicFramePr>
              <a:graphicFrameLocks noChangeAspect="1"/>
            </p:cNvGraphicFramePr>
            <p:nvPr/>
          </p:nvGraphicFramePr>
          <p:xfrm>
            <a:off x="3493613" y="4739612"/>
            <a:ext cx="2101663" cy="233362"/>
          </p:xfrm>
          <a:graphic>
            <a:graphicData uri="http://schemas.openxmlformats.org/presentationml/2006/ole">
              <p:oleObj spid="_x0000_s55304" name="Equation" r:id="rId9" imgW="9676190" imgH="1066667" progId="Equation.3">
                <p:embed/>
              </p:oleObj>
            </a:graphicData>
          </a:graphic>
        </p:graphicFrame>
        <p:sp>
          <p:nvSpPr>
            <p:cNvPr id="43" name="TextBox 42"/>
            <p:cNvSpPr txBox="1"/>
            <p:nvPr/>
          </p:nvSpPr>
          <p:spPr>
            <a:xfrm>
              <a:off x="3540099" y="4546305"/>
              <a:ext cx="2076209" cy="401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/>
                  <a:cs typeface="Times New Roman"/>
                </a:rPr>
                <a:t>[sum over</a:t>
              </a:r>
              <a:r>
                <a:rPr lang="en-US" sz="1400" i="1" dirty="0" smtClean="0">
                  <a:latin typeface="Times New Roman"/>
                  <a:cs typeface="Times New Roman"/>
                </a:rPr>
                <a:t> n</a:t>
              </a:r>
              <a:r>
                <a:rPr lang="en-US" sz="1400" i="1" baseline="-25000" dirty="0" smtClean="0">
                  <a:latin typeface="Times New Roman"/>
                  <a:cs typeface="Times New Roman"/>
                </a:rPr>
                <a:t>0</a:t>
              </a:r>
              <a:r>
                <a:rPr lang="en-US" sz="1400" dirty="0" smtClean="0">
                  <a:latin typeface="Times New Roman"/>
                  <a:cs typeface="Times New Roman"/>
                </a:rPr>
                <a:t> of</a:t>
              </a:r>
            </a:p>
            <a:p>
              <a:pPr algn="ctr"/>
              <a:r>
                <a:rPr lang="en-US" sz="1400" dirty="0" smtClean="0">
                  <a:latin typeface="Times New Roman"/>
                  <a:cs typeface="Times New Roman"/>
                </a:rPr>
                <a:t>			          	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2753" y="6376888"/>
            <a:ext cx="575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Optima"/>
                <a:cs typeface="Optima"/>
              </a:rPr>
              <a:t>Adapted from: Harte and Newman (2014) </a:t>
            </a:r>
            <a:r>
              <a:rPr lang="en-US" sz="1400" i="1" dirty="0" smtClean="0">
                <a:latin typeface="Optima"/>
                <a:cs typeface="Optima"/>
              </a:rPr>
              <a:t>Trends in Ecology &amp; Evolution</a:t>
            </a:r>
            <a:endParaRPr lang="en-US" sz="1400" dirty="0" smtClean="0">
              <a:latin typeface="Optima"/>
              <a:cs typeface="Optima"/>
            </a:endParaRPr>
          </a:p>
        </p:txBody>
      </p:sp>
      <p:graphicFrame>
        <p:nvGraphicFramePr>
          <p:cNvPr id="57354" name="Object 10"/>
          <p:cNvGraphicFramePr>
            <a:graphicFrameLocks noChangeAspect="1"/>
          </p:cNvGraphicFramePr>
          <p:nvPr/>
        </p:nvGraphicFramePr>
        <p:xfrm>
          <a:off x="6872843" y="5555565"/>
          <a:ext cx="1560513" cy="293688"/>
        </p:xfrm>
        <a:graphic>
          <a:graphicData uri="http://schemas.openxmlformats.org/presentationml/2006/ole">
            <p:oleObj spid="_x0000_s55305" name="Equation" r:id="rId10" imgW="8457143" imgH="16000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9300"/>
            <a:ext cx="6723063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749300"/>
            <a:ext cx="67056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1020731" y="226080"/>
            <a:ext cx="71025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latin typeface="Optima"/>
                <a:cs typeface="Optima"/>
              </a:rPr>
              <a:t>Fire regimes are altered by novel interactions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0" y="5833646"/>
            <a:ext cx="7331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Sonoran</a:t>
            </a:r>
            <a:r>
              <a:rPr lang="en-US" sz="1600" dirty="0">
                <a:latin typeface="Arial"/>
                <a:cs typeface="Arial"/>
              </a:rPr>
              <a:t> Desert, Arizona, pre- and post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Buffelgrass</a:t>
            </a:r>
            <a:r>
              <a:rPr lang="en-US" sz="1600" dirty="0" smtClean="0">
                <a:latin typeface="Arial"/>
                <a:cs typeface="Arial"/>
              </a:rPr>
              <a:t> (</a:t>
            </a:r>
            <a:r>
              <a:rPr lang="en-US" sz="1600" i="1" dirty="0" err="1" smtClean="0">
                <a:latin typeface="Arial"/>
                <a:cs typeface="Arial"/>
              </a:rPr>
              <a:t>Cenchrus</a:t>
            </a:r>
            <a:r>
              <a:rPr lang="en-US" sz="1600" i="1" dirty="0" smtClean="0">
                <a:latin typeface="Arial"/>
                <a:cs typeface="Arial"/>
              </a:rPr>
              <a:t> </a:t>
            </a:r>
            <a:r>
              <a:rPr lang="en-US" sz="1600" i="1" dirty="0" err="1" smtClean="0">
                <a:latin typeface="Arial"/>
                <a:cs typeface="Arial"/>
              </a:rPr>
              <a:t>ciliaris</a:t>
            </a:r>
            <a:r>
              <a:rPr lang="en-US" sz="1600" dirty="0" smtClean="0">
                <a:latin typeface="Arial"/>
                <a:cs typeface="Arial"/>
              </a:rPr>
              <a:t>) invasion 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Optima"/>
                <a:cs typeface="Optima"/>
              </a:rPr>
              <a:t>Defining “disturbance”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8500" y="1587500"/>
            <a:ext cx="3771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tima"/>
                <a:cs typeface="Optima"/>
              </a:rPr>
              <a:t>Natural disturbance regimes are defined by: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Type</a:t>
            </a:r>
          </a:p>
          <a:p>
            <a:pPr>
              <a:buFont typeface="Arial"/>
              <a:buChar char="•"/>
            </a:pPr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Expected frequency</a:t>
            </a:r>
          </a:p>
          <a:p>
            <a:pPr>
              <a:buFont typeface="Arial"/>
              <a:buChar char="•"/>
            </a:pPr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Average size</a:t>
            </a:r>
          </a:p>
          <a:p>
            <a:pPr>
              <a:buFont typeface="Arial"/>
              <a:buChar char="•"/>
            </a:pPr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Season</a:t>
            </a:r>
          </a:p>
          <a:p>
            <a:pPr>
              <a:buFont typeface="Arial"/>
              <a:buChar char="•"/>
            </a:pPr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Severity</a:t>
            </a:r>
          </a:p>
          <a:p>
            <a:pPr>
              <a:buFont typeface="Arial"/>
              <a:buChar char="•"/>
            </a:pPr>
            <a:endParaRPr lang="en-US" dirty="0" smtClean="0">
              <a:latin typeface="Optima"/>
              <a:cs typeface="Optim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Optima"/>
                <a:cs typeface="Optima"/>
              </a:rPr>
              <a:t> Interactions with other</a:t>
            </a:r>
          </a:p>
          <a:p>
            <a:r>
              <a:rPr lang="en-US" dirty="0" smtClean="0">
                <a:latin typeface="Optima"/>
                <a:cs typeface="Optima"/>
              </a:rPr>
              <a:t>  disturbance regimes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22800" y="1587500"/>
            <a:ext cx="37719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tima"/>
                <a:cs typeface="Optima"/>
              </a:rPr>
              <a:t>Anthropogenic disruptions:</a:t>
            </a:r>
          </a:p>
          <a:p>
            <a:endParaRPr lang="en-US" dirty="0" smtClean="0">
              <a:latin typeface="Optima"/>
              <a:cs typeface="Optima"/>
            </a:endParaRPr>
          </a:p>
          <a:p>
            <a:r>
              <a:rPr lang="en-US" dirty="0" smtClean="0">
                <a:latin typeface="Optima"/>
                <a:cs typeface="Optima"/>
              </a:rPr>
              <a:t>Deviate from historic norms in one or more of these categories, and may involve invasive species or emergent diseases</a:t>
            </a:r>
            <a:endParaRPr lang="en-US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271463"/>
            <a:ext cx="7842250" cy="746125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Optima"/>
                <a:ea typeface="ＭＳ Ｐゴシック" pitchFamily="-100" charset="-128"/>
                <a:cs typeface="Optima"/>
              </a:rPr>
              <a:t>Fire</a:t>
            </a:r>
            <a:r>
              <a:rPr lang="en-US" sz="2800" dirty="0" smtClean="0">
                <a:latin typeface="Optima"/>
                <a:ea typeface="ＭＳ Ｐゴシック" pitchFamily="-100" charset="-128"/>
                <a:cs typeface="Optima"/>
              </a:rPr>
              <a:t> regimes are dynamic and non-hierarchical</a:t>
            </a:r>
            <a:endParaRPr lang="en-US" sz="2800" dirty="0">
              <a:latin typeface="Optima"/>
              <a:ea typeface="ＭＳ Ｐゴシック" pitchFamily="-100" charset="-128"/>
              <a:cs typeface="Optima"/>
            </a:endParaRP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88900" y="6499225"/>
            <a:ext cx="431958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600" dirty="0">
                <a:solidFill>
                  <a:srgbClr val="000000"/>
                </a:solidFill>
                <a:latin typeface="Arial"/>
                <a:cs typeface="Arial"/>
              </a:rPr>
              <a:t>Moritz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cs typeface="Arial"/>
              </a:rPr>
              <a:t>MA </a:t>
            </a:r>
            <a:r>
              <a:rPr lang="en-GB" sz="1600" dirty="0">
                <a:solidFill>
                  <a:srgbClr val="000000"/>
                </a:solidFill>
                <a:latin typeface="Arial"/>
                <a:cs typeface="Arial"/>
              </a:rPr>
              <a:t>et al. (2005)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cs typeface="Arial"/>
              </a:rPr>
              <a:t>PNAS</a:t>
            </a:r>
            <a:endParaRPr lang="en-GB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538" y="1374775"/>
            <a:ext cx="71469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7078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233" y="2112211"/>
            <a:ext cx="359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 err="1" smtClean="0">
                <a:latin typeface="Arial"/>
                <a:cs typeface="Arial"/>
              </a:rPr>
              <a:t>MaxEnt</a:t>
            </a:r>
            <a:r>
              <a:rPr lang="en-US" dirty="0" smtClean="0">
                <a:latin typeface="Arial"/>
                <a:cs typeface="Arial"/>
              </a:rPr>
              <a:t> software</a:t>
            </a:r>
            <a:r>
              <a:rPr lang="en-US" dirty="0" smtClean="0">
                <a:latin typeface="Arial"/>
                <a:cs typeface="Arial"/>
              </a:rPr>
              <a:t> can </a:t>
            </a:r>
            <a:r>
              <a:rPr lang="en-US" dirty="0" smtClean="0">
                <a:latin typeface="Arial"/>
                <a:cs typeface="Arial"/>
              </a:rPr>
              <a:t>create </a:t>
            </a:r>
          </a:p>
          <a:p>
            <a:r>
              <a:rPr lang="en-US" dirty="0" smtClean="0">
                <a:latin typeface="Arial"/>
                <a:cs typeface="Arial"/>
              </a:rPr>
              <a:t>“species distribution models” for</a:t>
            </a:r>
          </a:p>
          <a:p>
            <a:r>
              <a:rPr lang="en-US" dirty="0" smtClean="0">
                <a:latin typeface="Arial"/>
                <a:cs typeface="Arial"/>
              </a:rPr>
              <a:t>wildfire occurrences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7303" y="5474828"/>
            <a:ext cx="36774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/>
                <a:cs typeface="Arial"/>
              </a:rPr>
              <a:t>Krawchuk</a:t>
            </a:r>
            <a:r>
              <a:rPr lang="en-US" sz="1400" dirty="0" smtClean="0">
                <a:latin typeface="Arial"/>
                <a:cs typeface="Arial"/>
              </a:rPr>
              <a:t> et al. Global </a:t>
            </a:r>
            <a:r>
              <a:rPr lang="en-US" sz="1400" dirty="0" err="1" smtClean="0">
                <a:latin typeface="Arial"/>
                <a:cs typeface="Arial"/>
              </a:rPr>
              <a:t>pyrogeography</a:t>
            </a:r>
            <a:r>
              <a:rPr lang="en-US" sz="1400" dirty="0" smtClean="0">
                <a:latin typeface="Arial"/>
                <a:cs typeface="Arial"/>
              </a:rPr>
              <a:t>: </a:t>
            </a:r>
          </a:p>
          <a:p>
            <a:r>
              <a:rPr lang="en-US" sz="1400" dirty="0" smtClean="0">
                <a:latin typeface="Arial"/>
                <a:cs typeface="Arial"/>
              </a:rPr>
              <a:t>the current and future distribution of wildfire. </a:t>
            </a:r>
          </a:p>
          <a:p>
            <a:r>
              <a:rPr lang="en-US" sz="1400" dirty="0" err="1" smtClean="0">
                <a:latin typeface="Arial"/>
                <a:cs typeface="Arial"/>
              </a:rPr>
              <a:t>PloS</a:t>
            </a:r>
            <a:r>
              <a:rPr lang="en-US" sz="1400" dirty="0" smtClean="0">
                <a:latin typeface="Arial"/>
                <a:cs typeface="Arial"/>
              </a:rPr>
              <a:t> one 4.4 (2009): e5102.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233" y="3235158"/>
            <a:ext cx="3726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e"/>
                <a:cs typeface="Arie"/>
              </a:rPr>
              <a:t>The grain-size of input information </a:t>
            </a:r>
          </a:p>
          <a:p>
            <a:r>
              <a:rPr lang="en-US" dirty="0" smtClean="0">
                <a:latin typeface="Arie"/>
                <a:cs typeface="Arie"/>
              </a:rPr>
              <a:t>influences the resulting model</a:t>
            </a:r>
            <a:endParaRPr lang="en-US" dirty="0">
              <a:latin typeface="Arie"/>
              <a:cs typeface="Ari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7303" y="149545"/>
            <a:ext cx="367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latin typeface="Optima"/>
                <a:cs typeface="Optima"/>
              </a:rPr>
              <a:t>MaxEnt</a:t>
            </a:r>
            <a:r>
              <a:rPr lang="en-US" sz="2800" dirty="0" smtClean="0">
                <a:latin typeface="Optima"/>
                <a:cs typeface="Optima"/>
              </a:rPr>
              <a:t> as a spatially </a:t>
            </a:r>
          </a:p>
          <a:p>
            <a:pPr algn="ctr"/>
            <a:r>
              <a:rPr lang="en-US" sz="2800" dirty="0" smtClean="0">
                <a:latin typeface="Optima"/>
                <a:cs typeface="Optima"/>
              </a:rPr>
              <a:t>explicit modeling tool</a:t>
            </a:r>
            <a:endParaRPr lang="en-US" sz="2800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20637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Optima"/>
                <a:ea typeface="ＭＳ Ｐゴシック" pitchFamily="-100" charset="-128"/>
                <a:cs typeface="Optima"/>
              </a:rPr>
              <a:t>Species distribution modeling of fire</a:t>
            </a:r>
            <a:br>
              <a:rPr lang="en-US" sz="2800" dirty="0" smtClean="0">
                <a:latin typeface="Optima"/>
                <a:ea typeface="ＭＳ Ｐゴシック" pitchFamily="-100" charset="-128"/>
                <a:cs typeface="Optima"/>
              </a:rPr>
            </a:br>
            <a:r>
              <a:rPr lang="en-US" sz="2800" dirty="0" smtClean="0">
                <a:latin typeface="Optima"/>
                <a:ea typeface="ＭＳ Ｐゴシック" pitchFamily="-100" charset="-128"/>
                <a:cs typeface="Optima"/>
              </a:rPr>
              <a:t>in the </a:t>
            </a:r>
            <a:r>
              <a:rPr lang="en-US" sz="2800" dirty="0" err="1" smtClean="0">
                <a:latin typeface="Optima"/>
                <a:ea typeface="ＭＳ Ｐゴシック" pitchFamily="-100" charset="-128"/>
                <a:cs typeface="Optima"/>
              </a:rPr>
              <a:t>MaxEnt</a:t>
            </a:r>
            <a:r>
              <a:rPr lang="en-US" sz="2800" dirty="0" smtClean="0">
                <a:latin typeface="Optima"/>
                <a:ea typeface="ＭＳ Ｐゴシック" pitchFamily="-100" charset="-128"/>
                <a:cs typeface="Optima"/>
              </a:rPr>
              <a:t> framework</a:t>
            </a:r>
          </a:p>
        </p:txBody>
      </p:sp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3892550" y="1336675"/>
            <a:ext cx="1902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Predictor Variables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94712" y="1173163"/>
            <a:ext cx="167906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Fire </a:t>
            </a:r>
            <a:r>
              <a:rPr lang="en-US" sz="1600" dirty="0" smtClean="0">
                <a:latin typeface="Arial"/>
                <a:cs typeface="Arial"/>
              </a:rPr>
              <a:t>Presence </a:t>
            </a:r>
          </a:p>
          <a:p>
            <a:pPr algn="ctr"/>
            <a:r>
              <a:rPr lang="en-US" sz="1600" dirty="0">
                <a:latin typeface="Arial"/>
                <a:cs typeface="Arial"/>
              </a:rPr>
              <a:t>and Background</a:t>
            </a:r>
          </a:p>
        </p:txBody>
      </p:sp>
      <p:pic>
        <p:nvPicPr>
          <p:cNvPr id="29701" name="Picture 17" descr="CA_wx2"/>
          <p:cNvPicPr>
            <a:picLocks noChangeAspect="1" noChangeArrowheads="1"/>
          </p:cNvPicPr>
          <p:nvPr/>
        </p:nvPicPr>
        <p:blipFill>
          <a:blip r:embed="rId2"/>
          <a:srcRect l="20705" t="36702" r="29167" b="5052"/>
          <a:stretch>
            <a:fillRect/>
          </a:stretch>
        </p:blipFill>
        <p:spPr bwMode="auto">
          <a:xfrm>
            <a:off x="6230938" y="1743075"/>
            <a:ext cx="20256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70088" y="1711325"/>
            <a:ext cx="4684712" cy="2630488"/>
            <a:chOff x="557" y="1352"/>
            <a:chExt cx="1576" cy="1089"/>
          </a:xfrm>
        </p:grpSpPr>
        <p:pic>
          <p:nvPicPr>
            <p:cNvPr id="29718" name="Picture 19" descr="CA_wx3"/>
            <p:cNvPicPr>
              <a:picLocks noChangeAspect="1" noChangeArrowheads="1"/>
            </p:cNvPicPr>
            <p:nvPr/>
          </p:nvPicPr>
          <p:blipFill>
            <a:blip r:embed="rId3"/>
            <a:srcRect l="23526" t="36354" r="29616" b="5350"/>
            <a:stretch>
              <a:fillRect/>
            </a:stretch>
          </p:blipFill>
          <p:spPr bwMode="auto">
            <a:xfrm>
              <a:off x="1498" y="1352"/>
              <a:ext cx="635" cy="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9" name="Picture 20" descr="CA_wx4"/>
            <p:cNvPicPr>
              <a:picLocks noChangeAspect="1" noChangeArrowheads="1"/>
            </p:cNvPicPr>
            <p:nvPr/>
          </p:nvPicPr>
          <p:blipFill>
            <a:blip r:embed="rId4"/>
            <a:srcRect l="22693" t="38286" r="29616" b="5350"/>
            <a:stretch>
              <a:fillRect/>
            </a:stretch>
          </p:blipFill>
          <p:spPr bwMode="auto">
            <a:xfrm>
              <a:off x="1008" y="1398"/>
              <a:ext cx="651" cy="1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20" name="Picture 21" descr="CA_wx_test"/>
            <p:cNvPicPr>
              <a:picLocks noChangeAspect="1" noChangeArrowheads="1"/>
            </p:cNvPicPr>
            <p:nvPr/>
          </p:nvPicPr>
          <p:blipFill>
            <a:blip r:embed="rId5"/>
            <a:srcRect l="24359" t="37939" r="29680" b="6587"/>
            <a:stretch>
              <a:fillRect/>
            </a:stretch>
          </p:blipFill>
          <p:spPr bwMode="auto">
            <a:xfrm>
              <a:off x="557" y="1395"/>
              <a:ext cx="601" cy="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703" name="Text Box 22"/>
          <p:cNvSpPr txBox="1">
            <a:spLocks noChangeArrowheads="1"/>
          </p:cNvSpPr>
          <p:nvPr/>
        </p:nvSpPr>
        <p:spPr bwMode="auto">
          <a:xfrm>
            <a:off x="292100" y="5267325"/>
            <a:ext cx="85979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We use the MaxEnt Species Distribution Modeling Tool (SDM) to “infill” baseline </a:t>
            </a:r>
          </a:p>
          <a:p>
            <a:pPr algn="ctr"/>
            <a:r>
              <a:rPr lang="en-US" sz="1600">
                <a:latin typeface="Arial"/>
                <a:cs typeface="Arial"/>
              </a:rPr>
              <a:t>fire probabilities, or to project to a different (spatial or temporal) region with </a:t>
            </a:r>
          </a:p>
          <a:p>
            <a:pPr algn="ctr"/>
            <a:r>
              <a:rPr lang="en-US" sz="1600">
                <a:latin typeface="Arial"/>
                <a:cs typeface="Arial"/>
              </a:rPr>
              <a:t>similar climatic conditions</a:t>
            </a:r>
          </a:p>
        </p:txBody>
      </p:sp>
      <p:pic>
        <p:nvPicPr>
          <p:cNvPr id="29705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6700" y="1930400"/>
            <a:ext cx="167005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6" name="TextBox 14"/>
          <p:cNvSpPr txBox="1">
            <a:spLocks noChangeArrowheads="1"/>
          </p:cNvSpPr>
          <p:nvPr/>
        </p:nvSpPr>
        <p:spPr bwMode="auto">
          <a:xfrm>
            <a:off x="469900" y="4622800"/>
            <a:ext cx="20259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Fire Presence {1,0}    =</a:t>
            </a:r>
          </a:p>
        </p:txBody>
      </p:sp>
      <p:sp>
        <p:nvSpPr>
          <p:cNvPr id="29707" name="TextBox 15"/>
          <p:cNvSpPr txBox="1">
            <a:spLocks noChangeArrowheads="1"/>
          </p:cNvSpPr>
          <p:nvPr/>
        </p:nvSpPr>
        <p:spPr bwMode="auto">
          <a:xfrm>
            <a:off x="1689100" y="2870200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9708" name="TextBox 16"/>
          <p:cNvSpPr txBox="1">
            <a:spLocks noChangeArrowheads="1"/>
          </p:cNvSpPr>
          <p:nvPr/>
        </p:nvSpPr>
        <p:spPr bwMode="auto">
          <a:xfrm>
            <a:off x="3225800" y="2844800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9709" name="TextBox 17"/>
          <p:cNvSpPr txBox="1">
            <a:spLocks noChangeArrowheads="1"/>
          </p:cNvSpPr>
          <p:nvPr/>
        </p:nvSpPr>
        <p:spPr bwMode="auto">
          <a:xfrm>
            <a:off x="4648200" y="2814638"/>
            <a:ext cx="338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9710" name="TextBox 18"/>
          <p:cNvSpPr txBox="1">
            <a:spLocks noChangeArrowheads="1"/>
          </p:cNvSpPr>
          <p:nvPr/>
        </p:nvSpPr>
        <p:spPr bwMode="auto">
          <a:xfrm>
            <a:off x="6159500" y="2768600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9711" name="TextBox 19"/>
          <p:cNvSpPr txBox="1">
            <a:spLocks noChangeArrowheads="1"/>
          </p:cNvSpPr>
          <p:nvPr/>
        </p:nvSpPr>
        <p:spPr bwMode="auto">
          <a:xfrm>
            <a:off x="7696200" y="2768600"/>
            <a:ext cx="774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+ ….</a:t>
            </a:r>
          </a:p>
        </p:txBody>
      </p:sp>
      <p:sp>
        <p:nvSpPr>
          <p:cNvPr id="29712" name="TextBox 20"/>
          <p:cNvSpPr txBox="1">
            <a:spLocks noChangeArrowheads="1"/>
          </p:cNvSpPr>
          <p:nvPr/>
        </p:nvSpPr>
        <p:spPr bwMode="auto">
          <a:xfrm>
            <a:off x="2298700" y="4635500"/>
            <a:ext cx="16762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    Max temp       +</a:t>
            </a:r>
          </a:p>
          <a:p>
            <a:r>
              <a:rPr lang="en-US" sz="1400" dirty="0">
                <a:latin typeface="Arial"/>
                <a:cs typeface="Arial"/>
              </a:rPr>
              <a:t>warmest month</a:t>
            </a:r>
          </a:p>
        </p:txBody>
      </p:sp>
      <p:sp>
        <p:nvSpPr>
          <p:cNvPr id="29713" name="TextBox 21"/>
          <p:cNvSpPr txBox="1">
            <a:spLocks noChangeArrowheads="1"/>
          </p:cNvSpPr>
          <p:nvPr/>
        </p:nvSpPr>
        <p:spPr bwMode="auto">
          <a:xfrm>
            <a:off x="3937000" y="4635500"/>
            <a:ext cx="1422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    Annual       +  </a:t>
            </a:r>
          </a:p>
          <a:p>
            <a:r>
              <a:rPr lang="en-US" sz="1400" dirty="0">
                <a:latin typeface="Arial"/>
                <a:cs typeface="Arial"/>
              </a:rPr>
              <a:t>precipitation</a:t>
            </a:r>
          </a:p>
        </p:txBody>
      </p:sp>
      <p:sp>
        <p:nvSpPr>
          <p:cNvPr id="29714" name="TextBox 22"/>
          <p:cNvSpPr txBox="1">
            <a:spLocks noChangeArrowheads="1"/>
          </p:cNvSpPr>
          <p:nvPr/>
        </p:nvSpPr>
        <p:spPr bwMode="auto">
          <a:xfrm>
            <a:off x="5372100" y="4635500"/>
            <a:ext cx="1917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Absolute humidity  +</a:t>
            </a:r>
          </a:p>
        </p:txBody>
      </p:sp>
      <p:sp>
        <p:nvSpPr>
          <p:cNvPr id="29715" name="TextBox 23"/>
          <p:cNvSpPr txBox="1">
            <a:spLocks noChangeArrowheads="1"/>
          </p:cNvSpPr>
          <p:nvPr/>
        </p:nvSpPr>
        <p:spPr bwMode="auto">
          <a:xfrm>
            <a:off x="7061200" y="4635500"/>
            <a:ext cx="1739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     Elevation    + ….  </a:t>
            </a:r>
          </a:p>
          <a:p>
            <a:endParaRPr lang="en-US" sz="1400">
              <a:latin typeface="Arial"/>
              <a:cs typeface="Arial"/>
            </a:endParaRPr>
          </a:p>
        </p:txBody>
      </p:sp>
      <p:sp>
        <p:nvSpPr>
          <p:cNvPr id="29716" name="TextBox 20"/>
          <p:cNvSpPr txBox="1">
            <a:spLocks noChangeArrowheads="1"/>
          </p:cNvSpPr>
          <p:nvPr/>
        </p:nvSpPr>
        <p:spPr bwMode="auto">
          <a:xfrm>
            <a:off x="0" y="6519862"/>
            <a:ext cx="5346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Sources: PRISM, </a:t>
            </a:r>
            <a:r>
              <a:rPr lang="en-US" sz="1600" dirty="0" err="1">
                <a:latin typeface="Arial"/>
                <a:cs typeface="Arial"/>
              </a:rPr>
              <a:t>Daymet</a:t>
            </a:r>
            <a:r>
              <a:rPr lang="en-US" sz="1600" dirty="0">
                <a:latin typeface="Arial"/>
                <a:cs typeface="Arial"/>
              </a:rPr>
              <a:t>, Cal </a:t>
            </a:r>
            <a:r>
              <a:rPr lang="en-US" sz="1600" dirty="0" smtClean="0">
                <a:latin typeface="Arial"/>
                <a:cs typeface="Arial"/>
              </a:rPr>
              <a:t>Frap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13" y="557192"/>
            <a:ext cx="4010897" cy="4651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009" y="-259664"/>
            <a:ext cx="5144955" cy="6664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04470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Newman, Waller and Moritz,</a:t>
            </a:r>
            <a:r>
              <a:rPr lang="en-US" sz="1400" i="1" dirty="0" smtClean="0">
                <a:latin typeface="Arial"/>
                <a:cs typeface="Arial"/>
              </a:rPr>
              <a:t> manuscript</a:t>
            </a:r>
            <a:endParaRPr lang="en-US" sz="1400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1304349"/>
            <a:ext cx="9010164" cy="5356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2089" y="1148853"/>
            <a:ext cx="253146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Fire Return Intervals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Sierra Mixed Conifer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2901" y="6407681"/>
            <a:ext cx="263615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Fire Return Interval (years)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035919" y="3667103"/>
            <a:ext cx="257076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Frequency (square km)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4351" y="2444904"/>
            <a:ext cx="245992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Low probability conversion factor</a:t>
            </a:r>
          </a:p>
          <a:p>
            <a:r>
              <a:rPr lang="en-US" sz="1200" dirty="0" smtClean="0">
                <a:latin typeface="Arial"/>
                <a:cs typeface="Arial"/>
              </a:rPr>
              <a:t>High probability conversion factor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128" y="372526"/>
            <a:ext cx="8459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tima"/>
                <a:cs typeface="Optima"/>
              </a:rPr>
              <a:t>Choice of spatial and temporal scales greatly affect predictions</a:t>
            </a:r>
            <a:endParaRPr lang="en-US" sz="2400" dirty="0">
              <a:latin typeface="Optima"/>
              <a:cs typeface="Opti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966</Words>
  <Application>Microsoft Macintosh PowerPoint</Application>
  <PresentationFormat>On-screen Show (4:3)</PresentationFormat>
  <Paragraphs>174</Paragraphs>
  <Slides>22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Equation</vt:lpstr>
      <vt:lpstr>Maximum information entropy methods in landscape ecology</vt:lpstr>
      <vt:lpstr>What is a fire regime?</vt:lpstr>
      <vt:lpstr>Slide 3</vt:lpstr>
      <vt:lpstr>Defining “disturbance”</vt:lpstr>
      <vt:lpstr>Fire regimes are dynamic and non-hierarchical</vt:lpstr>
      <vt:lpstr>Slide 6</vt:lpstr>
      <vt:lpstr>Species distribution modeling of fire in the MaxEnt framework</vt:lpstr>
      <vt:lpstr>Slide 8</vt:lpstr>
      <vt:lpstr>Slide 9</vt:lpstr>
      <vt:lpstr> The Energy, Resistance and Scale Framework      </vt:lpstr>
      <vt:lpstr>Resistance       Scale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Extending METE’s energetics predictions to the landscape scale</vt:lpstr>
      <vt:lpstr>Conclusions</vt:lpstr>
      <vt:lpstr>Slide 22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natural disturbance structures plant communities</dc:title>
  <dc:creator>Erica Newman</dc:creator>
  <cp:lastModifiedBy>Erica Newman</cp:lastModifiedBy>
  <cp:revision>23</cp:revision>
  <dcterms:created xsi:type="dcterms:W3CDTF">2018-03-15T13:52:04Z</dcterms:created>
  <dcterms:modified xsi:type="dcterms:W3CDTF">2018-03-15T14:09:29Z</dcterms:modified>
</cp:coreProperties>
</file>